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roxima Nova Semibold"/>
      <p:regular r:id="rId22"/>
      <p:bold r:id="rId23"/>
      <p:boldItalic r:id="rId24"/>
    </p:embeddedFont>
    <p:embeddedFont>
      <p:font typeface="Space Grotesk Light"/>
      <p:regular r:id="rId25"/>
      <p:bold r:id="rId26"/>
    </p:embeddedFont>
    <p:embeddedFont>
      <p:font typeface="Space Grotesk Medium"/>
      <p:regular r:id="rId27"/>
      <p:bold r:id="rId28"/>
    </p:embeddedFont>
    <p:embeddedFont>
      <p:font typeface="Space Grotesk SemiBold"/>
      <p:regular r:id="rId29"/>
      <p:bold r:id="rId30"/>
    </p:embeddedFont>
    <p:embeddedFont>
      <p:font typeface="Space Grotesk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78">
          <p15:clr>
            <a:srgbClr val="A4A3A4"/>
          </p15:clr>
        </p15:guide>
        <p15:guide id="2" pos="2754">
          <p15:clr>
            <a:srgbClr val="A4A3A4"/>
          </p15:clr>
        </p15:guide>
        <p15:guide id="3" orient="horz" pos="2910">
          <p15:clr>
            <a:srgbClr val="9AA0A6"/>
          </p15:clr>
        </p15:guide>
        <p15:guide id="4" pos="5613">
          <p15:clr>
            <a:srgbClr val="9AA0A6"/>
          </p15:clr>
        </p15:guide>
        <p15:guide id="5" orient="horz" pos="1071">
          <p15:clr>
            <a:srgbClr val="9AA0A6"/>
          </p15:clr>
        </p15:guide>
        <p15:guide id="6" orient="horz" pos="1478">
          <p15:clr>
            <a:srgbClr val="9AA0A6"/>
          </p15:clr>
        </p15:guide>
        <p15:guide id="7" pos="261">
          <p15:clr>
            <a:srgbClr val="9AA0A6"/>
          </p15:clr>
        </p15:guide>
        <p15:guide id="8" pos="525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8" orient="horz"/>
        <p:guide pos="2754"/>
        <p:guide pos="2910" orient="horz"/>
        <p:guide pos="5613"/>
        <p:guide pos="1071" orient="horz"/>
        <p:guide pos="1478" orient="horz"/>
        <p:guide pos="261"/>
        <p:guide pos="525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roximaNovaSemibold-regular.fntdata"/><Relationship Id="rId21" Type="http://schemas.openxmlformats.org/officeDocument/2006/relationships/slide" Target="slides/slide16.xml"/><Relationship Id="rId24" Type="http://schemas.openxmlformats.org/officeDocument/2006/relationships/font" Target="fonts/ProximaNovaSemibold-boldItalic.fntdata"/><Relationship Id="rId23" Type="http://schemas.openxmlformats.org/officeDocument/2006/relationships/font" Target="fonts/ProximaNovaSemi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aceGroteskLight-bold.fntdata"/><Relationship Id="rId25" Type="http://schemas.openxmlformats.org/officeDocument/2006/relationships/font" Target="fonts/SpaceGroteskLight-regular.fntdata"/><Relationship Id="rId28" Type="http://schemas.openxmlformats.org/officeDocument/2006/relationships/font" Target="fonts/SpaceGroteskMedium-bold.fntdata"/><Relationship Id="rId27" Type="http://schemas.openxmlformats.org/officeDocument/2006/relationships/font" Target="fonts/SpaceGrotesk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paceGrotesk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paceGrotesk-regular.fntdata"/><Relationship Id="rId30" Type="http://schemas.openxmlformats.org/officeDocument/2006/relationships/font" Target="fonts/SpaceGroteskSemi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SpaceGrotesk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aa79bd304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aa79bd304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bc4d7bee79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88" name="Google Shape;288;g1bc4d7bee79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bc4d7bee79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94" name="Google Shape;294;g1bc4d7bee79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bc4d7bee79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300" name="Google Shape;300;g1bc4d7bee79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bc4d7bee79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306" name="Google Shape;306;g1bc4d7bee79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bc4d7bee79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312" name="Google Shape;312;g1bc4d7bee79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bc4d7bee79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318" name="Google Shape;318;g1bc4d7bee79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c4573d24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c4573d24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1a5c5518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1a5c5518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bc4d7bee7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g1bc4d7bee7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bc4d7bee79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41" name="Google Shape;241;g1bc4d7bee79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bc7019b43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47" name="Google Shape;247;g1bc7019b43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bc7019b43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bc7019b43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bc4d7bee79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70" name="Google Shape;270;g1bc4d7bee79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bc4d7bee79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76" name="Google Shape;276;g1bc4d7bee79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bc4d7bee79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82" name="Google Shape;282;g1bc4d7bee79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5.jpg"/><Relationship Id="rId4" Type="http://schemas.openxmlformats.org/officeDocument/2006/relationships/image" Target="../media/image9.png"/><Relationship Id="rId5" Type="http://schemas.openxmlformats.org/officeDocument/2006/relationships/image" Target="../media/image6.png"/><Relationship Id="rId6" Type="http://schemas.openxmlformats.org/officeDocument/2006/relationships/image" Target="../media/image5.png"/><Relationship Id="rId7" Type="http://schemas.openxmlformats.org/officeDocument/2006/relationships/image" Target="../media/image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7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7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7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8.png"/><Relationship Id="rId6" Type="http://schemas.openxmlformats.org/officeDocument/2006/relationships/image" Target="../media/image7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18.png"/><Relationship Id="rId6" Type="http://schemas.openxmlformats.org/officeDocument/2006/relationships/image" Target="../media/image7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8.png"/><Relationship Id="rId4" Type="http://schemas.openxmlformats.org/officeDocument/2006/relationships/image" Target="../media/image4.png"/><Relationship Id="rId5" Type="http://schemas.openxmlformats.org/officeDocument/2006/relationships/image" Target="../media/image7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Google Shape;11;p2"/>
          <p:cNvSpPr txBox="1"/>
          <p:nvPr/>
        </p:nvSpPr>
        <p:spPr>
          <a:xfrm>
            <a:off x="3677525" y="2022100"/>
            <a:ext cx="4917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89550" y="4620125"/>
            <a:ext cx="739049" cy="24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16359" t="34132"/>
          <a:stretch/>
        </p:blipFill>
        <p:spPr>
          <a:xfrm>
            <a:off x="428800" y="824775"/>
            <a:ext cx="2987401" cy="35246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2"/>
          <p:cNvCxnSpPr/>
          <p:nvPr/>
        </p:nvCxnSpPr>
        <p:spPr>
          <a:xfrm>
            <a:off x="3804800" y="1527125"/>
            <a:ext cx="31551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4800" y="1858900"/>
            <a:ext cx="28020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2"/>
          <p:cNvSpPr txBox="1"/>
          <p:nvPr/>
        </p:nvSpPr>
        <p:spPr>
          <a:xfrm>
            <a:off x="3677525" y="1261750"/>
            <a:ext cx="44784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Escola de experiência,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tecnologia e futuro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" name="Google Shape;17;p2"/>
          <p:cNvSpPr txBox="1"/>
          <p:nvPr>
            <p:ph type="title"/>
          </p:nvPr>
        </p:nvSpPr>
        <p:spPr>
          <a:xfrm>
            <a:off x="311700" y="249150"/>
            <a:ext cx="452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None/>
              <a:defRPr b="1" sz="15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3804800" y="2157150"/>
            <a:ext cx="41556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b="0" l="0" r="7604" t="0"/>
          <a:stretch/>
        </p:blipFill>
        <p:spPr>
          <a:xfrm>
            <a:off x="0" y="-23225"/>
            <a:ext cx="9144003" cy="518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800" y="2334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3200" y="41965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1775" y="477217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949075" y="3343188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7745" y="395350"/>
            <a:ext cx="1299550" cy="949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">
  <p:cSld name="MAIN_POINT_1">
    <p:bg>
      <p:bgPr>
        <a:solidFill>
          <a:srgbClr val="7C2ECB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162538" y="-1054600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1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14" name="Google Shape;114;p11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1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1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0" name="Google Shape;120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SECTION_TITLE_AND_DESCRIPTION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375" y="0"/>
            <a:ext cx="9239376" cy="5197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12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24" name="Google Shape;124;p12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2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12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0" name="Google Shape;1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">
  <p:cSld name="CAPTION_ONLY">
    <p:bg>
      <p:bgPr>
        <a:solidFill>
          <a:srgbClr val="040427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54900" y="-30875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3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35" name="Google Shape;135;p13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3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3"/>
          <p:cNvSpPr txBox="1"/>
          <p:nvPr>
            <p:ph idx="2" type="title"/>
          </p:nvPr>
        </p:nvSpPr>
        <p:spPr>
          <a:xfrm>
            <a:off x="2312500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1" name="Google Shape;14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 roxo">
  <p:cSld name="CAPTION_ONLY_1">
    <p:bg>
      <p:bgPr>
        <a:solidFill>
          <a:srgbClr val="7C2ECB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27450" y="-15437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4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46" name="Google Shape;146;p14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4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14"/>
          <p:cNvSpPr txBox="1"/>
          <p:nvPr>
            <p:ph idx="2" type="title"/>
          </p:nvPr>
        </p:nvSpPr>
        <p:spPr>
          <a:xfrm>
            <a:off x="2312500" y="24854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2" name="Google Shape;1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 2">
  <p:cSld name="BIG_NUMBER">
    <p:bg>
      <p:bgPr>
        <a:solidFill>
          <a:srgbClr val="7C2ECB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2" type="title"/>
          </p:nvPr>
        </p:nvSpPr>
        <p:spPr>
          <a:xfrm>
            <a:off x="1112875" y="268727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8" name="Google Shape;1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roxo">
  <p:cSld name="BIG_NUMBER_1">
    <p:bg>
      <p:bgPr>
        <a:solidFill>
          <a:srgbClr val="7C2ECB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32802" y="605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1049" y="3441326"/>
            <a:ext cx="1978325" cy="19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 txBox="1"/>
          <p:nvPr>
            <p:ph type="title"/>
          </p:nvPr>
        </p:nvSpPr>
        <p:spPr>
          <a:xfrm>
            <a:off x="2056500" y="1104350"/>
            <a:ext cx="5031000" cy="13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16"/>
          <p:cNvSpPr txBox="1"/>
          <p:nvPr>
            <p:ph idx="2" type="title"/>
          </p:nvPr>
        </p:nvSpPr>
        <p:spPr>
          <a:xfrm>
            <a:off x="2611200" y="243185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roxo" type="blank">
  <p:cSld name="BLANK">
    <p:bg>
      <p:bgPr>
        <a:solidFill>
          <a:srgbClr val="7C2ECB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azul escuro">
  <p:cSld name="BLANK_1">
    <p:bg>
      <p:bgPr>
        <a:solidFill>
          <a:srgbClr val="040427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esquerda">
  <p:cSld name="BLANK_1_1">
    <p:bg>
      <p:bgPr>
        <a:solidFill>
          <a:srgbClr val="040427">
            <a:alpha val="2600"/>
          </a:srgbClr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74" name="Google Shape;174;p19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77" name="Google Shape;177;p19"/>
          <p:cNvSpPr txBox="1"/>
          <p:nvPr>
            <p:ph idx="2" type="title"/>
          </p:nvPr>
        </p:nvSpPr>
        <p:spPr>
          <a:xfrm>
            <a:off x="4532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19"/>
          <p:cNvSpPr txBox="1"/>
          <p:nvPr>
            <p:ph idx="3" type="title"/>
          </p:nvPr>
        </p:nvSpPr>
        <p:spPr>
          <a:xfrm>
            <a:off x="5207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 amt="64000"/>
          </a:blip>
          <a:srcRect b="-22171" l="-25969" r="11618" t="-25342"/>
          <a:stretch/>
        </p:blipFill>
        <p:spPr>
          <a:xfrm>
            <a:off x="7957462" y="-562425"/>
            <a:ext cx="1350975" cy="17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 rotWithShape="1">
          <a:blip r:embed="rId3">
            <a:alphaModFix/>
          </a:blip>
          <a:srcRect b="-20982" l="-16070" r="-25894" t="-20982"/>
          <a:stretch/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">
  <p:cSld name="BLANK_1_1_1">
    <p:bg>
      <p:bgPr>
        <a:solidFill>
          <a:srgbClr val="040427">
            <a:alpha val="2600"/>
          </a:srgbClr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0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85" name="Google Shape;185;p20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88" name="Google Shape;188;p20"/>
          <p:cNvSpPr txBox="1"/>
          <p:nvPr>
            <p:ph idx="2" type="title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20"/>
          <p:cNvSpPr txBox="1"/>
          <p:nvPr>
            <p:ph idx="3" type="title"/>
          </p:nvPr>
        </p:nvSpPr>
        <p:spPr>
          <a:xfrm>
            <a:off x="44232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2">
            <a:alphaModFix/>
          </a:blip>
          <a:srcRect b="-8711" l="-8700" r="-8711" t="-8700"/>
          <a:stretch/>
        </p:blipFill>
        <p:spPr>
          <a:xfrm flipH="1">
            <a:off x="-557962" y="75367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e imagem de destaque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b="10574" l="0" r="0" t="10566"/>
          <a:stretch/>
        </p:blipFill>
        <p:spPr>
          <a:xfrm>
            <a:off x="432600" y="395550"/>
            <a:ext cx="8278800" cy="43524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>
            <a:off x="-188300" y="3227325"/>
            <a:ext cx="3914400" cy="1017600"/>
          </a:xfrm>
          <a:prstGeom prst="roundRect">
            <a:avLst>
              <a:gd fmla="val 16667" name="adj"/>
            </a:avLst>
          </a:pr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/>
        </p:nvSpPr>
        <p:spPr>
          <a:xfrm>
            <a:off x="147650" y="3349025"/>
            <a:ext cx="4478400" cy="12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29" name="Google Shape;29;p3"/>
          <p:cNvCxnSpPr/>
          <p:nvPr/>
        </p:nvCxnSpPr>
        <p:spPr>
          <a:xfrm>
            <a:off x="-27600" y="946600"/>
            <a:ext cx="19632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3"/>
          <p:cNvSpPr txBox="1"/>
          <p:nvPr>
            <p:ph type="title"/>
          </p:nvPr>
        </p:nvSpPr>
        <p:spPr>
          <a:xfrm>
            <a:off x="538250" y="634850"/>
            <a:ext cx="434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432600" y="3272825"/>
            <a:ext cx="3218700" cy="8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32" name="Google Shape;3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">
  <p:cSld name="BLANK_1_1_1_1">
    <p:bg>
      <p:bgPr>
        <a:solidFill>
          <a:srgbClr val="040427">
            <a:alpha val="2600"/>
          </a:srgbClr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95" name="Google Shape;195;p21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416619" y="36402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 1">
  <p:cSld name="BLANK_1_1_1_1_1">
    <p:bg>
      <p:bgPr>
        <a:solidFill>
          <a:srgbClr val="040427">
            <a:alpha val="2600"/>
          </a:srgbClr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2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5539787" y="30544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03" name="Google Shape;203;p22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4" name="Google Shape;2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396469" y="4434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 flipH="1" rot="10800000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3"/>
          <p:cNvSpPr txBox="1"/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" name="Google Shape;212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35" name="Google Shape;35;p4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 escuro" type="twoColTx">
  <p:cSld name="TITLE_AND_TWO_COLUMNS">
    <p:bg>
      <p:bgPr>
        <a:solidFill>
          <a:srgbClr val="00002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" type="titleOnly">
  <p:cSld name="TITLE_ONLY">
    <p:bg>
      <p:bgPr>
        <a:solidFill>
          <a:srgbClr val="040427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3974850" y="169650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5" name="Google Shape;4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387" y="34723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6"/>
          <p:cNvGrpSpPr/>
          <p:nvPr/>
        </p:nvGrpSpPr>
        <p:grpSpPr>
          <a:xfrm>
            <a:off x="4128854" y="3907503"/>
            <a:ext cx="481086" cy="257959"/>
            <a:chOff x="1019875" y="4108325"/>
            <a:chExt cx="697125" cy="373800"/>
          </a:xfrm>
        </p:grpSpPr>
        <p:sp>
          <p:nvSpPr>
            <p:cNvPr id="47" name="Google Shape;47;p6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" name="Google Shape;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8562" y="49212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13088" y="2499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">
  <p:cSld name="ONE_COLUMN_TEXT">
    <p:bg>
      <p:bgPr>
        <a:solidFill>
          <a:srgbClr val="040427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7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58" name="Google Shape;58;p7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" name="Google Shape;6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7" name="Google Shape;67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 com foto ">
  <p:cSld name="ONE_COLUMN_TEXT_2">
    <p:bg>
      <p:bgPr>
        <a:solidFill>
          <a:srgbClr val="040427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03975" y="643750"/>
            <a:ext cx="8054501" cy="453062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1" name="Google Shape;7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8"/>
          <p:cNvGrpSpPr/>
          <p:nvPr/>
        </p:nvGrpSpPr>
        <p:grpSpPr>
          <a:xfrm>
            <a:off x="3880504" y="4574828"/>
            <a:ext cx="481086" cy="257959"/>
            <a:chOff x="1019875" y="4108325"/>
            <a:chExt cx="697125" cy="373800"/>
          </a:xfrm>
        </p:grpSpPr>
        <p:sp>
          <p:nvSpPr>
            <p:cNvPr id="74" name="Google Shape;74;p8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8" name="Google Shape;78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8"/>
          <p:cNvSpPr txBox="1"/>
          <p:nvPr>
            <p:ph type="title"/>
          </p:nvPr>
        </p:nvSpPr>
        <p:spPr>
          <a:xfrm>
            <a:off x="4322075" y="11582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2" type="title"/>
          </p:nvPr>
        </p:nvSpPr>
        <p:spPr>
          <a:xfrm>
            <a:off x="4382925" y="26738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2" name="Google Shape;82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 fundo roxo">
  <p:cSld name="ONE_COLUMN_TEXT_1">
    <p:bg>
      <p:bgPr>
        <a:solidFill>
          <a:srgbClr val="7C2EC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9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87" name="Google Shape;87;p9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" name="Google Shape;9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96" name="Google Shape;96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MAIN_POINT">
    <p:bg>
      <p:bgPr>
        <a:solidFill>
          <a:srgbClr val="040427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88912" y="-879675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0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02" name="Google Shape;102;p10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0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10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08" name="Google Shape;108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40427">
            <a:alpha val="260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2800"/>
              <a:buFont typeface="Space Grotesk"/>
              <a:buNone/>
              <a:defRPr sz="2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800"/>
              <a:buFont typeface="Space Grotesk"/>
              <a:buChar char="●"/>
              <a:defRPr sz="1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7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ibm.com/br-pt/cloud/learn/exploratory-data-analysis" TargetMode="External"/><Relationship Id="rId4" Type="http://schemas.openxmlformats.org/officeDocument/2006/relationships/hyperlink" Target="https://rockcontent.com/br/blog/data-storytelling/" TargetMode="External"/><Relationship Id="rId5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40427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/>
        </p:nvSpPr>
        <p:spPr>
          <a:xfrm>
            <a:off x="3915525" y="1110475"/>
            <a:ext cx="4968900" cy="17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7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Business Intelligence e Análise Estatística</a:t>
            </a:r>
            <a:endParaRPr sz="370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3965725" y="2615150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E1E7EC"/>
                </a:solidFill>
                <a:latin typeface="Space Grotesk"/>
                <a:ea typeface="Space Grotesk"/>
                <a:cs typeface="Space Grotesk"/>
                <a:sym typeface="Space Grotesk"/>
              </a:rPr>
              <a:t>Introdução a BI e Visualização de Dados</a:t>
            </a:r>
            <a:endParaRPr sz="1600">
              <a:solidFill>
                <a:srgbClr val="E1E7E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19" name="Google Shape;219;p24"/>
          <p:cNvPicPr preferRelativeResize="0"/>
          <p:nvPr/>
        </p:nvPicPr>
        <p:blipFill rotWithShape="1">
          <a:blip r:embed="rId3">
            <a:alphaModFix/>
          </a:blip>
          <a:srcRect b="0" l="20493" r="20499" t="0"/>
          <a:stretch/>
        </p:blipFill>
        <p:spPr>
          <a:xfrm>
            <a:off x="601125" y="1110475"/>
            <a:ext cx="2921400" cy="32961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3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91" name="Google Shape;291;p33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Como: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Apresentações</a:t>
            </a:r>
            <a:endParaRPr sz="2700"/>
          </a:p>
          <a:p>
            <a:pPr indent="-4000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</a:pPr>
            <a:r>
              <a:rPr lang="pt-BR" sz="2700"/>
              <a:t>Oratória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Emails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Dados</a:t>
            </a:r>
            <a:endParaRPr sz="2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97" name="Google Shape;297;p34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Contexto.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Contexto dos dados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Contexto dos negócios.</a:t>
            </a:r>
            <a:endParaRPr sz="2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303" name="Google Shape;303;p35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Contexto dos dados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Como são capturados?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Quais processamentos sofrem?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Podem possuir algum tipo de viés?</a:t>
            </a:r>
            <a:endParaRPr sz="2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6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309" name="Google Shape;309;p36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Contexto dos negócios.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Quem é o público (Tomador de Decisão)?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Quais informações são relevantes para ele.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Qual a expectativa (O que ele precisa saber)?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Quais dados temos relacionados ao assunto.</a:t>
            </a:r>
            <a:endParaRPr sz="2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7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315" name="Google Shape;315;p37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Contexto dos negócios.</a:t>
            </a:r>
            <a:endParaRPr sz="27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Quem é o público (Tomador de Decisão)?</a:t>
            </a:r>
            <a:endParaRPr sz="25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Quais informações são relevantes para ele.</a:t>
            </a:r>
            <a:endParaRPr sz="25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Qual a expectativa (O que ele precisa saber)?</a:t>
            </a:r>
            <a:endParaRPr sz="25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Quais dados temos relacionados ao assunto.</a:t>
            </a:r>
            <a:endParaRPr sz="25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Como eu posso passar o que eles precisam saber da melhor maneira?</a:t>
            </a:r>
            <a:endParaRPr sz="25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8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321" name="Google Shape;321;p38"/>
          <p:cNvSpPr txBox="1"/>
          <p:nvPr>
            <p:ph idx="4294967295" type="body"/>
          </p:nvPr>
        </p:nvSpPr>
        <p:spPr>
          <a:xfrm>
            <a:off x="239725" y="1054700"/>
            <a:ext cx="47418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Storyboard.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Um esqueleto do que se pretende comunicar.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Pode ser modificado à medida que entramos nos detalhes.</a:t>
            </a:r>
            <a:endParaRPr sz="2700"/>
          </a:p>
        </p:txBody>
      </p:sp>
      <p:pic>
        <p:nvPicPr>
          <p:cNvPr id="322" name="Google Shape;3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0600" y="1943375"/>
            <a:ext cx="3871725" cy="2471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9"/>
          <p:cNvSpPr txBox="1"/>
          <p:nvPr>
            <p:ph type="title"/>
          </p:nvPr>
        </p:nvSpPr>
        <p:spPr>
          <a:xfrm>
            <a:off x="311700" y="150383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5131"/>
              <a:buFont typeface="Arial"/>
              <a:buNone/>
            </a:pPr>
            <a:r>
              <a:rPr lang="pt-BR" sz="1520">
                <a:solidFill>
                  <a:srgbClr val="170087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Leituras Complementares</a:t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328" name="Google Shape;328;p39"/>
          <p:cNvSpPr txBox="1"/>
          <p:nvPr/>
        </p:nvSpPr>
        <p:spPr>
          <a:xfrm>
            <a:off x="413775" y="1033875"/>
            <a:ext cx="7999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3"/>
              </a:rPr>
              <a:t>https://www.ibm.com/br-pt/cloud/learn/exploratory-data-analysis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4"/>
              </a:rPr>
              <a:t>https://rockcontent.com/br/blog/data-storytelling/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329" name="Google Shape;32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00022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Agenda</a:t>
            </a:r>
            <a:endParaRPr sz="152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25" name="Google Shape;225;p2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25"/>
          <p:cNvSpPr txBox="1"/>
          <p:nvPr/>
        </p:nvSpPr>
        <p:spPr>
          <a:xfrm>
            <a:off x="817567" y="908886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01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7" name="Google Shape;227;p25"/>
          <p:cNvSpPr txBox="1"/>
          <p:nvPr/>
        </p:nvSpPr>
        <p:spPr>
          <a:xfrm flipH="1">
            <a:off x="2768175" y="11952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Análise Exploratória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817567" y="1534387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02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 flipH="1">
            <a:off x="2768175" y="18207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Análise Explanatória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817567" y="2156180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03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 flipH="1">
            <a:off x="2800315" y="2332183"/>
            <a:ext cx="55731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Dashboards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2" name="Google Shape;232;p25"/>
          <p:cNvSpPr/>
          <p:nvPr/>
        </p:nvSpPr>
        <p:spPr>
          <a:xfrm rot="5400000">
            <a:off x="1946325" y="1349275"/>
            <a:ext cx="185400" cy="160500"/>
          </a:xfrm>
          <a:prstGeom prst="triangle">
            <a:avLst>
              <a:gd fmla="val 50000" name="adj"/>
            </a:avLst>
          </a:prstGeom>
          <a:solidFill>
            <a:srgbClr val="FFE3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Exploratória.</a:t>
            </a:r>
            <a:endParaRPr/>
          </a:p>
        </p:txBody>
      </p:sp>
      <p:sp>
        <p:nvSpPr>
          <p:cNvPr id="238" name="Google Shape;238;p26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Técnica formal da estatística. 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AED tem como objetivo observar o que os dados podem nos dizer para entender a natureza dos dados sem fazer suposições.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NÃO SE TRATA de elaborar visualizações sofisticadas.</a:t>
            </a: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44" name="Google Shape;244;p27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Também conhecido como storytelling com dados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É um refinamento da análise exploratória.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O que descobrimos na AED e que vale a pena ser explicado.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Uma ferramenta de comunicação</a:t>
            </a:r>
            <a:endParaRPr sz="2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Dashboards</a:t>
            </a:r>
            <a:endParaRPr/>
          </a:p>
        </p:txBody>
      </p:sp>
      <p:sp>
        <p:nvSpPr>
          <p:cNvPr id="250" name="Google Shape;250;p28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Um dashboard é um painel de informações que contém métricas e indicadores-chave de performance (KPI).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É um painel que é monitorado por uma equipe de forma recorrente.</a:t>
            </a:r>
            <a:endParaRPr sz="2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C2ECB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9"/>
          <p:cNvSpPr txBox="1"/>
          <p:nvPr/>
        </p:nvSpPr>
        <p:spPr>
          <a:xfrm>
            <a:off x="712300" y="1335950"/>
            <a:ext cx="3738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500">
                <a:solidFill>
                  <a:srgbClr val="EEEEEE"/>
                </a:solidFill>
                <a:latin typeface="Space Grotesk"/>
                <a:ea typeface="Space Grotesk"/>
                <a:cs typeface="Space Grotesk"/>
                <a:sym typeface="Space Grotesk"/>
              </a:rPr>
              <a:t>Análise Explanatória.</a:t>
            </a:r>
            <a:endParaRPr b="1" sz="3500">
              <a:solidFill>
                <a:srgbClr val="EEEEE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57" name="Google Shape;25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8" name="Google Shape;258;p29"/>
          <p:cNvGrpSpPr/>
          <p:nvPr/>
        </p:nvGrpSpPr>
        <p:grpSpPr>
          <a:xfrm>
            <a:off x="874874" y="3834189"/>
            <a:ext cx="205000" cy="331901"/>
            <a:chOff x="5059700" y="2334775"/>
            <a:chExt cx="40775" cy="66025"/>
          </a:xfrm>
        </p:grpSpPr>
        <p:sp>
          <p:nvSpPr>
            <p:cNvPr id="259" name="Google Shape;259;p29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9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9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73" name="Google Shape;273;p30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Pilares da análise explanatória: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Quem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O quê e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Como</a:t>
            </a:r>
            <a:endParaRPr sz="2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1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79" name="Google Shape;279;p31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Quem: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O público</a:t>
            </a:r>
            <a:endParaRPr sz="2700"/>
          </a:p>
          <a:p>
            <a:pPr indent="-4000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</a:pPr>
            <a:r>
              <a:rPr lang="pt-BR" sz="2700"/>
              <a:t>Como ser entendido por ele?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Você</a:t>
            </a:r>
            <a:endParaRPr sz="2700"/>
          </a:p>
          <a:p>
            <a:pPr indent="-4000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</a:pPr>
            <a:r>
              <a:rPr lang="pt-BR" sz="2700"/>
              <a:t>Qual a sua relação com o público?</a:t>
            </a:r>
            <a:endParaRPr sz="2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85" name="Google Shape;285;p32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O quê (Ação):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Relevância da comunicação.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O que você quer que o público saiba ou faça.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Recomendação</a:t>
            </a:r>
            <a:endParaRPr sz="2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